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Lst>
  <p:sldSz cy="5143500" cx="9144000"/>
  <p:notesSz cx="6858000" cy="9144000"/>
  <p:embeddedFontLst>
    <p:embeddedFont>
      <p:font typeface="Roboto"/>
      <p:regular r:id="rId40"/>
      <p:bold r:id="rId41"/>
      <p:italic r:id="rId42"/>
      <p:boldItalic r:id="rId43"/>
    </p:embeddedFont>
    <p:embeddedFont>
      <p:font typeface="Lato"/>
      <p:regular r:id="rId44"/>
      <p:bold r:id="rId45"/>
      <p:italic r:id="rId46"/>
      <p:boldItalic r:id="rId47"/>
    </p:embeddedFont>
    <p:embeddedFont>
      <p:font typeface="Gill Sans"/>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9F0A79-5DF4-4580-89F9-D12C1A491637}">
  <a:tblStyle styleId="{F69F0A79-5DF4-4580-89F9-D12C1A49163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6D25A460-8434-4D4B-A6A7-39A4A1AA8FB0}"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ato-regular.fntdata"/><Relationship Id="rId43" Type="http://schemas.openxmlformats.org/officeDocument/2006/relationships/font" Target="fonts/Robo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GillSans-regular.fntdata"/><Relationship Id="rId47" Type="http://schemas.openxmlformats.org/officeDocument/2006/relationships/font" Target="fonts/Lato-boldItalic.fntdata"/><Relationship Id="rId49" Type="http://schemas.openxmlformats.org/officeDocument/2006/relationships/font" Target="fonts/GillSans-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44020861e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44020861e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44020861ed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44020861ed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4020861ed_2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44020861ed_2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4020861ed_2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44020861ed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44020861ed_2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44020861ed_2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44020861ed_2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44020861ed_2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4020861ed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44020861ed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44020861ed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44020861ed_2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4020861ed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4020861ed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44020861ed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44020861ed_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43cbf01e3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43cbf01e3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44020861ed_2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44020861ed_2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44020861ed_2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44020861ed_2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44020861ed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44020861ed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43e111808b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43e111808b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43e111808b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43e111808b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44020861ed_2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244020861ed_2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44020861ed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44020861ed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43e111808b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43e111808b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44020861ed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44020861ed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4020861ed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4020861ed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44020861ed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4" name="Google Shape;94;g244020861ed_2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3e111808b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3e111808b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44020861ed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44020861ed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44020861e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44020861e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44020861ed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44020861ed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44020861ed_2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 name="Google Shape;100;g244020861ed_2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44020861ed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g244020861ed_2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44020861ed_2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 name="Google Shape;112;g244020861ed_2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44020861e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44020861e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4020861e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44020861e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44020861e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44020861e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88075" y="1245700"/>
            <a:ext cx="8222100" cy="19290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INSURANCE   POLICY</a:t>
            </a: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MANAGEMENT</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
                <a:latin typeface="Times New Roman"/>
                <a:ea typeface="Times New Roman"/>
                <a:cs typeface="Times New Roman"/>
                <a:sym typeface="Times New Roman"/>
              </a:rPr>
              <a:t>GROUP 5</a:t>
            </a:r>
            <a:endParaRPr>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Add User</a:t>
            </a:r>
            <a:endParaRPr b="1">
              <a:latin typeface="Times New Roman"/>
              <a:ea typeface="Times New Roman"/>
              <a:cs typeface="Times New Roman"/>
              <a:sym typeface="Times New Roman"/>
            </a:endParaRPr>
          </a:p>
        </p:txBody>
      </p:sp>
      <p:pic>
        <p:nvPicPr>
          <p:cNvPr id="139" name="Google Shape;139;p22"/>
          <p:cNvPicPr preferRelativeResize="0"/>
          <p:nvPr/>
        </p:nvPicPr>
        <p:blipFill>
          <a:blip r:embed="rId3">
            <a:alphaModFix/>
          </a:blip>
          <a:stretch>
            <a:fillRect/>
          </a:stretch>
        </p:blipFill>
        <p:spPr>
          <a:xfrm>
            <a:off x="1175650" y="1080150"/>
            <a:ext cx="6792710" cy="382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View All User</a:t>
            </a:r>
            <a:endParaRPr/>
          </a:p>
        </p:txBody>
      </p:sp>
      <p:pic>
        <p:nvPicPr>
          <p:cNvPr id="145" name="Google Shape;145;p23"/>
          <p:cNvPicPr preferRelativeResize="0"/>
          <p:nvPr/>
        </p:nvPicPr>
        <p:blipFill>
          <a:blip r:embed="rId3">
            <a:alphaModFix/>
          </a:blip>
          <a:stretch>
            <a:fillRect/>
          </a:stretch>
        </p:blipFill>
        <p:spPr>
          <a:xfrm>
            <a:off x="1175650" y="1160200"/>
            <a:ext cx="6792710" cy="3820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Update User Data</a:t>
            </a:r>
            <a:endParaRPr/>
          </a:p>
        </p:txBody>
      </p:sp>
      <p:pic>
        <p:nvPicPr>
          <p:cNvPr id="151" name="Google Shape;151;p24"/>
          <p:cNvPicPr preferRelativeResize="0"/>
          <p:nvPr/>
        </p:nvPicPr>
        <p:blipFill>
          <a:blip r:embed="rId3">
            <a:alphaModFix/>
          </a:blip>
          <a:stretch>
            <a:fillRect/>
          </a:stretch>
        </p:blipFill>
        <p:spPr>
          <a:xfrm>
            <a:off x="1175650" y="1160200"/>
            <a:ext cx="6792710" cy="3820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Update User Password</a:t>
            </a:r>
            <a:endParaRPr/>
          </a:p>
        </p:txBody>
      </p:sp>
      <p:pic>
        <p:nvPicPr>
          <p:cNvPr id="157" name="Google Shape;157;p25"/>
          <p:cNvPicPr preferRelativeResize="0"/>
          <p:nvPr/>
        </p:nvPicPr>
        <p:blipFill>
          <a:blip r:embed="rId3">
            <a:alphaModFix/>
          </a:blip>
          <a:stretch>
            <a:fillRect/>
          </a:stretch>
        </p:blipFill>
        <p:spPr>
          <a:xfrm>
            <a:off x="1175650" y="1170200"/>
            <a:ext cx="6792710" cy="382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Delete User</a:t>
            </a:r>
            <a:endParaRPr/>
          </a:p>
        </p:txBody>
      </p:sp>
      <p:pic>
        <p:nvPicPr>
          <p:cNvPr id="163" name="Google Shape;163;p26"/>
          <p:cNvPicPr preferRelativeResize="0"/>
          <p:nvPr/>
        </p:nvPicPr>
        <p:blipFill>
          <a:blip r:embed="rId3">
            <a:alphaModFix/>
          </a:blip>
          <a:stretch>
            <a:fillRect/>
          </a:stretch>
        </p:blipFill>
        <p:spPr>
          <a:xfrm>
            <a:off x="1175650" y="1160200"/>
            <a:ext cx="6792710" cy="3820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Decline Order</a:t>
            </a:r>
            <a:endParaRPr/>
          </a:p>
        </p:txBody>
      </p:sp>
      <p:pic>
        <p:nvPicPr>
          <p:cNvPr id="169" name="Google Shape;169;p27"/>
          <p:cNvPicPr preferRelativeResize="0"/>
          <p:nvPr/>
        </p:nvPicPr>
        <p:blipFill>
          <a:blip r:embed="rId3">
            <a:alphaModFix/>
          </a:blip>
          <a:stretch>
            <a:fillRect/>
          </a:stretch>
        </p:blipFill>
        <p:spPr>
          <a:xfrm>
            <a:off x="1175650" y="1150200"/>
            <a:ext cx="6792710" cy="382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2355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Add User Query</a:t>
            </a:r>
            <a:endParaRPr/>
          </a:p>
        </p:txBody>
      </p:sp>
      <p:pic>
        <p:nvPicPr>
          <p:cNvPr id="175" name="Google Shape;175;p28"/>
          <p:cNvPicPr preferRelativeResize="0"/>
          <p:nvPr/>
        </p:nvPicPr>
        <p:blipFill>
          <a:blip r:embed="rId3">
            <a:alphaModFix/>
          </a:blip>
          <a:stretch>
            <a:fillRect/>
          </a:stretch>
        </p:blipFill>
        <p:spPr>
          <a:xfrm>
            <a:off x="1233125" y="1160175"/>
            <a:ext cx="6792710" cy="38209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View All User Query</a:t>
            </a:r>
            <a:endParaRPr/>
          </a:p>
        </p:txBody>
      </p:sp>
      <p:pic>
        <p:nvPicPr>
          <p:cNvPr id="181" name="Google Shape;181;p29"/>
          <p:cNvPicPr preferRelativeResize="0"/>
          <p:nvPr/>
        </p:nvPicPr>
        <p:blipFill>
          <a:blip r:embed="rId3">
            <a:alphaModFix/>
          </a:blip>
          <a:stretch>
            <a:fillRect/>
          </a:stretch>
        </p:blipFill>
        <p:spPr>
          <a:xfrm>
            <a:off x="802825" y="1180200"/>
            <a:ext cx="6792710" cy="3820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Login User</a:t>
            </a:r>
            <a:endParaRPr/>
          </a:p>
        </p:txBody>
      </p:sp>
      <p:pic>
        <p:nvPicPr>
          <p:cNvPr id="187" name="Google Shape;187;p30"/>
          <p:cNvPicPr preferRelativeResize="0"/>
          <p:nvPr/>
        </p:nvPicPr>
        <p:blipFill>
          <a:blip r:embed="rId3">
            <a:alphaModFix/>
          </a:blip>
          <a:stretch>
            <a:fillRect/>
          </a:stretch>
        </p:blipFill>
        <p:spPr>
          <a:xfrm>
            <a:off x="1185392" y="2004012"/>
            <a:ext cx="5205053" cy="2589889"/>
          </a:xfrm>
          <a:prstGeom prst="rect">
            <a:avLst/>
          </a:prstGeom>
          <a:noFill/>
          <a:ln>
            <a:noFill/>
          </a:ln>
        </p:spPr>
      </p:pic>
      <p:pic>
        <p:nvPicPr>
          <p:cNvPr id="188" name="Google Shape;188;p30"/>
          <p:cNvPicPr preferRelativeResize="0"/>
          <p:nvPr/>
        </p:nvPicPr>
        <p:blipFill>
          <a:blip r:embed="rId4">
            <a:alphaModFix/>
          </a:blip>
          <a:stretch>
            <a:fillRect/>
          </a:stretch>
        </p:blipFill>
        <p:spPr>
          <a:xfrm>
            <a:off x="1068600" y="1220825"/>
            <a:ext cx="7006776" cy="348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						Add Policy</a:t>
            </a:r>
            <a:endParaRPr b="1">
              <a:latin typeface="Times New Roman"/>
              <a:ea typeface="Times New Roman"/>
              <a:cs typeface="Times New Roman"/>
              <a:sym typeface="Times New Roman"/>
            </a:endParaRPr>
          </a:p>
        </p:txBody>
      </p:sp>
      <p:pic>
        <p:nvPicPr>
          <p:cNvPr id="194" name="Google Shape;194;p31"/>
          <p:cNvPicPr preferRelativeResize="0"/>
          <p:nvPr/>
        </p:nvPicPr>
        <p:blipFill>
          <a:blip r:embed="rId3">
            <a:alphaModFix/>
          </a:blip>
          <a:stretch>
            <a:fillRect/>
          </a:stretch>
        </p:blipFill>
        <p:spPr>
          <a:xfrm>
            <a:off x="1175650" y="1200200"/>
            <a:ext cx="6792710" cy="382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4"/>
          <p:cNvSpPr txBox="1"/>
          <p:nvPr>
            <p:ph type="title"/>
          </p:nvPr>
        </p:nvSpPr>
        <p:spPr>
          <a:xfrm>
            <a:off x="311700" y="102375"/>
            <a:ext cx="8520600" cy="623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TEAM MEMBERS</a:t>
            </a:r>
            <a:endParaRPr b="1">
              <a:latin typeface="Times New Roman"/>
              <a:ea typeface="Times New Roman"/>
              <a:cs typeface="Times New Roman"/>
              <a:sym typeface="Times New Roman"/>
            </a:endParaRPr>
          </a:p>
        </p:txBody>
      </p:sp>
      <p:graphicFrame>
        <p:nvGraphicFramePr>
          <p:cNvPr id="91" name="Google Shape;91;p14"/>
          <p:cNvGraphicFramePr/>
          <p:nvPr/>
        </p:nvGraphicFramePr>
        <p:xfrm>
          <a:off x="952500" y="725775"/>
          <a:ext cx="3000000" cy="3000000"/>
        </p:xfrm>
        <a:graphic>
          <a:graphicData uri="http://schemas.openxmlformats.org/drawingml/2006/table">
            <a:tbl>
              <a:tblPr>
                <a:noFill/>
                <a:tableStyleId>{F69F0A79-5DF4-4580-89F9-D12C1A491637}</a:tableStyleId>
              </a:tblPr>
              <a:tblGrid>
                <a:gridCol w="2413000"/>
                <a:gridCol w="2413000"/>
                <a:gridCol w="2413000"/>
              </a:tblGrid>
              <a:tr h="510125">
                <a:tc>
                  <a:txBody>
                    <a:bodyPr/>
                    <a:lstStyle/>
                    <a:p>
                      <a:pPr indent="0" lvl="0" marL="0" rtl="0" algn="l">
                        <a:spcBef>
                          <a:spcPts val="0"/>
                        </a:spcBef>
                        <a:spcAft>
                          <a:spcPts val="0"/>
                        </a:spcAft>
                        <a:buNone/>
                      </a:pPr>
                      <a:r>
                        <a:rPr b="1" lang="en" sz="1600">
                          <a:latin typeface="Times New Roman"/>
                          <a:ea typeface="Times New Roman"/>
                          <a:cs typeface="Times New Roman"/>
                          <a:sym typeface="Times New Roman"/>
                        </a:rPr>
                        <a:t>EMPLOYEE ID</a:t>
                      </a:r>
                      <a:endParaRPr b="1" sz="16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600">
                          <a:latin typeface="Times New Roman"/>
                          <a:ea typeface="Times New Roman"/>
                          <a:cs typeface="Times New Roman"/>
                          <a:sym typeface="Times New Roman"/>
                        </a:rPr>
                        <a:t>NAME</a:t>
                      </a:r>
                      <a:endParaRPr b="1" sz="16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b="1" lang="en" sz="1600">
                          <a:latin typeface="Times New Roman"/>
                          <a:ea typeface="Times New Roman"/>
                          <a:cs typeface="Times New Roman"/>
                          <a:sym typeface="Times New Roman"/>
                        </a:rPr>
                        <a:t>MODULES ASSIGNED</a:t>
                      </a:r>
                      <a:endParaRPr b="1" sz="1600">
                        <a:latin typeface="Times New Roman"/>
                        <a:ea typeface="Times New Roman"/>
                        <a:cs typeface="Times New Roman"/>
                        <a:sym typeface="Times New Roman"/>
                      </a:endParaRPr>
                    </a:p>
                  </a:txBody>
                  <a:tcPr marT="91425" marB="91425" marR="91425" marL="91425"/>
                </a:tc>
              </a:tr>
              <a:tr h="424225">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2563893</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Sourav Kumar</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S</a:t>
                      </a:r>
                      <a:r>
                        <a:rPr lang="en" sz="900">
                          <a:latin typeface="Times New Roman"/>
                          <a:ea typeface="Times New Roman"/>
                          <a:cs typeface="Times New Roman"/>
                          <a:sym typeface="Times New Roman"/>
                        </a:rPr>
                        <a:t>earching</a:t>
                      </a:r>
                      <a:r>
                        <a:rPr lang="en" sz="900">
                          <a:latin typeface="Times New Roman"/>
                          <a:ea typeface="Times New Roman"/>
                          <a:cs typeface="Times New Roman"/>
                          <a:sym typeface="Times New Roman"/>
                        </a:rPr>
                        <a:t> and Filter</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2563092</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Bhushan Bisane</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Delete user, Update password &amp; Decline order</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2563289</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Barkha Soni</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Add user, View all user &amp; Update user</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2563208</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Bandari Sai Teja</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Add order, Approve &amp; Waiting order</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2563534</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Wellwin K M</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View all user question, Add user query &amp; Login user</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2563060</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Vaishnavi Arunachalam</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Admin Login &amp; Viewall</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2563701</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Katta Vivek</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Add Policy, Delete Policy &amp; add general query</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2563219</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Pokala Mohan Krishna</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Update policy, Viewall Policy &amp; logout user</a:t>
                      </a:r>
                      <a:endParaRPr sz="900">
                        <a:latin typeface="Times New Roman"/>
                        <a:ea typeface="Times New Roman"/>
                        <a:cs typeface="Times New Roman"/>
                        <a:sym typeface="Times New Roman"/>
                      </a:endParaRPr>
                    </a:p>
                  </a:txBody>
                  <a:tcPr marT="91425" marB="91425" marR="91425" marL="91425"/>
                </a:tc>
              </a:tr>
              <a:tr h="341075">
                <a:tc>
                  <a:txBody>
                    <a:bodyPr/>
                    <a:lstStyle/>
                    <a:p>
                      <a:pPr indent="0" lvl="0" marL="0" rtl="0" algn="l">
                        <a:spcBef>
                          <a:spcPts val="0"/>
                        </a:spcBef>
                        <a:spcAft>
                          <a:spcPts val="0"/>
                        </a:spcAft>
                        <a:buNone/>
                      </a:pPr>
                      <a:r>
                        <a:rPr lang="en" sz="900">
                          <a:highlight>
                            <a:srgbClr val="FFFFFF"/>
                          </a:highlight>
                          <a:latin typeface="Times New Roman"/>
                          <a:ea typeface="Times New Roman"/>
                          <a:cs typeface="Times New Roman"/>
                          <a:sym typeface="Times New Roman"/>
                        </a:rPr>
                        <a:t>2563578</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Harsh Shukla</a:t>
                      </a:r>
                      <a:endParaRPr sz="900">
                        <a:latin typeface="Times New Roman"/>
                        <a:ea typeface="Times New Roman"/>
                        <a:cs typeface="Times New Roman"/>
                        <a:sym typeface="Times New Roman"/>
                      </a:endParaRPr>
                    </a:p>
                  </a:txBody>
                  <a:tcPr marT="91425" marB="91425" marR="91425" marL="91425"/>
                </a:tc>
                <a:tc>
                  <a:txBody>
                    <a:bodyPr/>
                    <a:lstStyle/>
                    <a:p>
                      <a:pPr indent="0" lvl="0" marL="0" rtl="0" algn="l">
                        <a:spcBef>
                          <a:spcPts val="0"/>
                        </a:spcBef>
                        <a:spcAft>
                          <a:spcPts val="0"/>
                        </a:spcAft>
                        <a:buNone/>
                      </a:pPr>
                      <a:r>
                        <a:rPr lang="en" sz="900">
                          <a:latin typeface="Times New Roman"/>
                          <a:ea typeface="Times New Roman"/>
                          <a:cs typeface="Times New Roman"/>
                          <a:sym typeface="Times New Roman"/>
                        </a:rPr>
                        <a:t>Admin logout, View order &amp; view all contact us</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457200" lvl="0" marL="2286000" rtl="0" algn="l">
              <a:spcBef>
                <a:spcPts val="0"/>
              </a:spcBef>
              <a:spcAft>
                <a:spcPts val="0"/>
              </a:spcAft>
              <a:buNone/>
            </a:pPr>
            <a:r>
              <a:rPr lang="en"/>
              <a:t>Delete Policy</a:t>
            </a:r>
            <a:endParaRPr/>
          </a:p>
        </p:txBody>
      </p:sp>
      <p:pic>
        <p:nvPicPr>
          <p:cNvPr id="200" name="Google Shape;200;p32"/>
          <p:cNvPicPr preferRelativeResize="0"/>
          <p:nvPr/>
        </p:nvPicPr>
        <p:blipFill>
          <a:blip r:embed="rId3">
            <a:alphaModFix/>
          </a:blip>
          <a:stretch>
            <a:fillRect/>
          </a:stretch>
        </p:blipFill>
        <p:spPr>
          <a:xfrm>
            <a:off x="1175650" y="1150200"/>
            <a:ext cx="6792710" cy="38209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						Add Contact Us</a:t>
            </a:r>
            <a:endParaRPr b="1">
              <a:latin typeface="Times New Roman"/>
              <a:ea typeface="Times New Roman"/>
              <a:cs typeface="Times New Roman"/>
              <a:sym typeface="Times New Roman"/>
            </a:endParaRPr>
          </a:p>
        </p:txBody>
      </p:sp>
      <p:pic>
        <p:nvPicPr>
          <p:cNvPr id="206" name="Google Shape;206;p33"/>
          <p:cNvPicPr preferRelativeResize="0"/>
          <p:nvPr/>
        </p:nvPicPr>
        <p:blipFill>
          <a:blip r:embed="rId3">
            <a:alphaModFix/>
          </a:blip>
          <a:stretch>
            <a:fillRect/>
          </a:stretch>
        </p:blipFill>
        <p:spPr>
          <a:xfrm>
            <a:off x="932925" y="1160200"/>
            <a:ext cx="6792710" cy="3820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Update Policy</a:t>
            </a:r>
            <a:endParaRPr/>
          </a:p>
        </p:txBody>
      </p:sp>
      <p:pic>
        <p:nvPicPr>
          <p:cNvPr id="212" name="Google Shape;212;p34"/>
          <p:cNvPicPr preferRelativeResize="0"/>
          <p:nvPr/>
        </p:nvPicPr>
        <p:blipFill>
          <a:blip r:embed="rId3">
            <a:alphaModFix/>
          </a:blip>
          <a:stretch>
            <a:fillRect/>
          </a:stretch>
        </p:blipFill>
        <p:spPr>
          <a:xfrm>
            <a:off x="1175650" y="1150175"/>
            <a:ext cx="6792710" cy="3820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View All Policy</a:t>
            </a:r>
            <a:endParaRPr/>
          </a:p>
        </p:txBody>
      </p:sp>
      <p:pic>
        <p:nvPicPr>
          <p:cNvPr id="218" name="Google Shape;218;p35"/>
          <p:cNvPicPr preferRelativeResize="0"/>
          <p:nvPr/>
        </p:nvPicPr>
        <p:blipFill>
          <a:blip r:embed="rId3">
            <a:alphaModFix/>
          </a:blip>
          <a:stretch>
            <a:fillRect/>
          </a:stretch>
        </p:blipFill>
        <p:spPr>
          <a:xfrm>
            <a:off x="1175650" y="1180200"/>
            <a:ext cx="6792710" cy="382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					Add Order</a:t>
            </a:r>
            <a:endParaRPr b="1">
              <a:latin typeface="Times New Roman"/>
              <a:ea typeface="Times New Roman"/>
              <a:cs typeface="Times New Roman"/>
              <a:sym typeface="Times New Roman"/>
            </a:endParaRPr>
          </a:p>
        </p:txBody>
      </p:sp>
      <p:pic>
        <p:nvPicPr>
          <p:cNvPr id="224" name="Google Shape;224;p36"/>
          <p:cNvPicPr preferRelativeResize="0"/>
          <p:nvPr/>
        </p:nvPicPr>
        <p:blipFill>
          <a:blip r:embed="rId3">
            <a:alphaModFix/>
          </a:blip>
          <a:stretch>
            <a:fillRect/>
          </a:stretch>
        </p:blipFill>
        <p:spPr>
          <a:xfrm>
            <a:off x="1175650" y="1170200"/>
            <a:ext cx="6792710" cy="382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Approve Order</a:t>
            </a:r>
            <a:endParaRPr/>
          </a:p>
        </p:txBody>
      </p:sp>
      <p:pic>
        <p:nvPicPr>
          <p:cNvPr id="230" name="Google Shape;230;p37"/>
          <p:cNvPicPr preferRelativeResize="0"/>
          <p:nvPr/>
        </p:nvPicPr>
        <p:blipFill>
          <a:blip r:embed="rId3">
            <a:alphaModFix/>
          </a:blip>
          <a:stretch>
            <a:fillRect/>
          </a:stretch>
        </p:blipFill>
        <p:spPr>
          <a:xfrm>
            <a:off x="1175650" y="1150175"/>
            <a:ext cx="6792710" cy="382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Waiting Order</a:t>
            </a:r>
            <a:endParaRPr/>
          </a:p>
        </p:txBody>
      </p:sp>
      <p:pic>
        <p:nvPicPr>
          <p:cNvPr id="236" name="Google Shape;236;p38"/>
          <p:cNvPicPr preferRelativeResize="0"/>
          <p:nvPr/>
        </p:nvPicPr>
        <p:blipFill>
          <a:blip r:embed="rId3">
            <a:alphaModFix/>
          </a:blip>
          <a:stretch>
            <a:fillRect/>
          </a:stretch>
        </p:blipFill>
        <p:spPr>
          <a:xfrm>
            <a:off x="1175650" y="1140175"/>
            <a:ext cx="6792710" cy="3820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View All Order</a:t>
            </a:r>
            <a:endParaRPr/>
          </a:p>
        </p:txBody>
      </p:sp>
      <p:pic>
        <p:nvPicPr>
          <p:cNvPr id="242" name="Google Shape;242;p39"/>
          <p:cNvPicPr preferRelativeResize="0"/>
          <p:nvPr/>
        </p:nvPicPr>
        <p:blipFill>
          <a:blip r:embed="rId3">
            <a:alphaModFix/>
          </a:blip>
          <a:stretch>
            <a:fillRect/>
          </a:stretch>
        </p:blipFill>
        <p:spPr>
          <a:xfrm>
            <a:off x="1175650" y="1180200"/>
            <a:ext cx="6792710" cy="3820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4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View All Contact Us</a:t>
            </a:r>
            <a:endParaRPr/>
          </a:p>
        </p:txBody>
      </p:sp>
      <p:pic>
        <p:nvPicPr>
          <p:cNvPr id="248" name="Google Shape;248;p40"/>
          <p:cNvPicPr preferRelativeResize="0"/>
          <p:nvPr/>
        </p:nvPicPr>
        <p:blipFill>
          <a:blip r:embed="rId3">
            <a:alphaModFix/>
          </a:blip>
          <a:stretch>
            <a:fillRect/>
          </a:stretch>
        </p:blipFill>
        <p:spPr>
          <a:xfrm>
            <a:off x="1093025" y="1150175"/>
            <a:ext cx="6792710" cy="38209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Admin Logut</a:t>
            </a:r>
            <a:endParaRPr/>
          </a:p>
        </p:txBody>
      </p:sp>
      <p:pic>
        <p:nvPicPr>
          <p:cNvPr id="254" name="Google Shape;254;p41"/>
          <p:cNvPicPr preferRelativeResize="0"/>
          <p:nvPr/>
        </p:nvPicPr>
        <p:blipFill>
          <a:blip r:embed="rId3">
            <a:alphaModFix/>
          </a:blip>
          <a:stretch>
            <a:fillRect/>
          </a:stretch>
        </p:blipFill>
        <p:spPr>
          <a:xfrm>
            <a:off x="1175650" y="1160200"/>
            <a:ext cx="6792710" cy="38209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5"/>
          <p:cNvSpPr txBox="1"/>
          <p:nvPr>
            <p:ph type="title"/>
          </p:nvPr>
        </p:nvSpPr>
        <p:spPr>
          <a:xfrm>
            <a:off x="1297500" y="393750"/>
            <a:ext cx="7038900" cy="7209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sz="2600"/>
              <a:t>INTRODUCTION</a:t>
            </a:r>
            <a:endParaRPr b="1" sz="2600"/>
          </a:p>
        </p:txBody>
      </p:sp>
      <p:sp>
        <p:nvSpPr>
          <p:cNvPr id="97" name="Google Shape;97;p15"/>
          <p:cNvSpPr txBox="1"/>
          <p:nvPr>
            <p:ph idx="1" type="body"/>
          </p:nvPr>
        </p:nvSpPr>
        <p:spPr>
          <a:xfrm>
            <a:off x="680225" y="1114650"/>
            <a:ext cx="8017800" cy="33024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700"/>
              <a:t>The Insurance Management System is a user-friendly solution designed to offer financial security in an uncertain world. It features two primary user roles: administrators and customers. Admins can efficiently handle admin accounts, customer profiles, policy categories (Life, Health, Motor, Travel), and policy management (addition, updates, deletion, approval). They can also track policyholder stats, handle inquiries, and monitor approvals. End users can create accounts, update personal info, view policies, and apply, pending admin approval. The system provides a seamless experience for tracking policy status and communicating with administrators, ensuring easy and confident insurance management.</a:t>
            </a:r>
            <a:endParaRPr sz="1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t>
            </a:r>
            <a:r>
              <a:rPr lang="en"/>
              <a:t>Search Order by keyword(id, email, order status)</a:t>
            </a:r>
            <a:endParaRPr/>
          </a:p>
          <a:p>
            <a:pPr indent="0" lvl="0" marL="0" rtl="0" algn="l">
              <a:spcBef>
                <a:spcPts val="0"/>
              </a:spcBef>
              <a:spcAft>
                <a:spcPts val="0"/>
              </a:spcAft>
              <a:buNone/>
            </a:pPr>
            <a:r>
              <a:t/>
            </a:r>
            <a:endParaRPr/>
          </a:p>
        </p:txBody>
      </p:sp>
      <p:pic>
        <p:nvPicPr>
          <p:cNvPr id="260" name="Google Shape;260;p42"/>
          <p:cNvPicPr preferRelativeResize="0"/>
          <p:nvPr/>
        </p:nvPicPr>
        <p:blipFill>
          <a:blip r:embed="rId3">
            <a:alphaModFix/>
          </a:blip>
          <a:stretch>
            <a:fillRect/>
          </a:stretch>
        </p:blipFill>
        <p:spPr>
          <a:xfrm>
            <a:off x="1175650" y="1170200"/>
            <a:ext cx="6792710" cy="38209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Sorting  Policy by Price</a:t>
            </a:r>
            <a:endParaRPr/>
          </a:p>
        </p:txBody>
      </p:sp>
      <p:pic>
        <p:nvPicPr>
          <p:cNvPr id="266" name="Google Shape;266;p43"/>
          <p:cNvPicPr preferRelativeResize="0"/>
          <p:nvPr/>
        </p:nvPicPr>
        <p:blipFill>
          <a:blip r:embed="rId3">
            <a:alphaModFix/>
          </a:blip>
          <a:stretch>
            <a:fillRect/>
          </a:stretch>
        </p:blipFill>
        <p:spPr>
          <a:xfrm>
            <a:off x="1076700" y="1104475"/>
            <a:ext cx="7180498" cy="4039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Search User by Keyword(name or email)</a:t>
            </a:r>
            <a:endParaRPr/>
          </a:p>
        </p:txBody>
      </p:sp>
      <p:pic>
        <p:nvPicPr>
          <p:cNvPr id="272" name="Google Shape;272;p44"/>
          <p:cNvPicPr preferRelativeResize="0"/>
          <p:nvPr/>
        </p:nvPicPr>
        <p:blipFill>
          <a:blip r:embed="rId3">
            <a:alphaModFix/>
          </a:blip>
          <a:stretch>
            <a:fillRect/>
          </a:stretch>
        </p:blipFill>
        <p:spPr>
          <a:xfrm>
            <a:off x="1175650" y="1160200"/>
            <a:ext cx="6792710" cy="3820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View User Order</a:t>
            </a:r>
            <a:endParaRPr/>
          </a:p>
        </p:txBody>
      </p:sp>
      <p:pic>
        <p:nvPicPr>
          <p:cNvPr id="278" name="Google Shape;278;p45"/>
          <p:cNvPicPr preferRelativeResize="0"/>
          <p:nvPr/>
        </p:nvPicPr>
        <p:blipFill>
          <a:blip r:embed="rId3">
            <a:alphaModFix/>
          </a:blip>
          <a:stretch>
            <a:fillRect/>
          </a:stretch>
        </p:blipFill>
        <p:spPr>
          <a:xfrm>
            <a:off x="1175650" y="1150200"/>
            <a:ext cx="6792710" cy="3820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sz="2600"/>
              <a:t>OBJECTIVE</a:t>
            </a:r>
            <a:endParaRPr b="1" sz="2600"/>
          </a:p>
        </p:txBody>
      </p:sp>
      <p:sp>
        <p:nvSpPr>
          <p:cNvPr id="103" name="Google Shape;103;p16"/>
          <p:cNvSpPr txBox="1"/>
          <p:nvPr>
            <p:ph idx="1" type="body"/>
          </p:nvPr>
        </p:nvSpPr>
        <p:spPr>
          <a:xfrm>
            <a:off x="1052550" y="1118925"/>
            <a:ext cx="7038900" cy="3215100"/>
          </a:xfrm>
          <a:prstGeom prst="rect">
            <a:avLst/>
          </a:prstGeom>
          <a:noFill/>
          <a:ln>
            <a:noFill/>
          </a:ln>
        </p:spPr>
        <p:txBody>
          <a:bodyPr anchorCtr="0" anchor="t" bIns="91425" lIns="91425" spcFirstLastPara="1" rIns="91425" wrap="square" tIns="91425">
            <a:noAutofit/>
          </a:bodyPr>
          <a:lstStyle/>
          <a:p>
            <a:pPr indent="-319881" lvl="0" marL="457200" rtl="0" algn="l">
              <a:lnSpc>
                <a:spcPct val="115000"/>
              </a:lnSpc>
              <a:spcBef>
                <a:spcPts val="0"/>
              </a:spcBef>
              <a:spcAft>
                <a:spcPts val="0"/>
              </a:spcAft>
              <a:buSzPts val="1438"/>
              <a:buChar char="●"/>
            </a:pPr>
            <a:r>
              <a:rPr lang="en" sz="1437"/>
              <a:t>The main objectives of our project are as follows:</a:t>
            </a:r>
            <a:endParaRPr sz="1437"/>
          </a:p>
          <a:p>
            <a:pPr indent="-319881" lvl="2" marL="1371600" rtl="0" algn="l">
              <a:lnSpc>
                <a:spcPct val="115000"/>
              </a:lnSpc>
              <a:spcBef>
                <a:spcPts val="0"/>
              </a:spcBef>
              <a:spcAft>
                <a:spcPts val="0"/>
              </a:spcAft>
              <a:buSzPts val="1438"/>
              <a:buChar char="■"/>
            </a:pPr>
            <a:r>
              <a:rPr lang="en" sz="1437"/>
              <a:t>Facility to store the information of new customer &amp; different types of Policy details &amp; Policy Price .</a:t>
            </a:r>
            <a:endParaRPr sz="1437"/>
          </a:p>
          <a:p>
            <a:pPr indent="-319881" lvl="2" marL="1371600" rtl="0" algn="l">
              <a:lnSpc>
                <a:spcPct val="115000"/>
              </a:lnSpc>
              <a:spcBef>
                <a:spcPts val="0"/>
              </a:spcBef>
              <a:spcAft>
                <a:spcPts val="0"/>
              </a:spcAft>
              <a:buSzPts val="1438"/>
              <a:buChar char="■"/>
            </a:pPr>
            <a:r>
              <a:rPr lang="en" sz="1437"/>
              <a:t>Interest to develop a good user friendly website with many online transactions using a database.</a:t>
            </a:r>
            <a:endParaRPr sz="1437"/>
          </a:p>
          <a:p>
            <a:pPr indent="-319881" lvl="2" marL="1371600" rtl="0" algn="l">
              <a:lnSpc>
                <a:spcPct val="115000"/>
              </a:lnSpc>
              <a:spcBef>
                <a:spcPts val="0"/>
              </a:spcBef>
              <a:spcAft>
                <a:spcPts val="0"/>
              </a:spcAft>
              <a:buSzPts val="1438"/>
              <a:buChar char="■"/>
            </a:pPr>
            <a:r>
              <a:rPr lang="en" sz="1437"/>
              <a:t>To fulfill basic requirements and use of ease to book online insurance Policy, through  online Policy booking system.</a:t>
            </a:r>
            <a:endParaRPr sz="1437"/>
          </a:p>
          <a:p>
            <a:pPr indent="-319881" lvl="2" marL="1371600" rtl="0" algn="l">
              <a:lnSpc>
                <a:spcPct val="115000"/>
              </a:lnSpc>
              <a:spcBef>
                <a:spcPts val="0"/>
              </a:spcBef>
              <a:spcAft>
                <a:spcPts val="0"/>
              </a:spcAft>
              <a:buSzPts val="1438"/>
              <a:buChar char="■"/>
            </a:pPr>
            <a:r>
              <a:rPr lang="en" sz="1437"/>
              <a:t>To increase our knowledge horizon in technologies like spring boot, postman etc.</a:t>
            </a:r>
            <a:endParaRPr sz="1437"/>
          </a:p>
          <a:p>
            <a:pPr indent="-319881" lvl="2" marL="1371600" rtl="0" algn="l">
              <a:lnSpc>
                <a:spcPct val="115000"/>
              </a:lnSpc>
              <a:spcBef>
                <a:spcPts val="0"/>
              </a:spcBef>
              <a:spcAft>
                <a:spcPts val="0"/>
              </a:spcAft>
              <a:buSzPts val="1438"/>
              <a:buChar char="■"/>
            </a:pPr>
            <a:r>
              <a:rPr lang="en" sz="1437"/>
              <a:t>To reduce the money and efforts in managing the record and saving time.</a:t>
            </a:r>
            <a:endParaRPr sz="457"/>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sz="2600"/>
              <a:t>TOOLS AND TECHNOLOGIES</a:t>
            </a:r>
            <a:endParaRPr b="1" sz="2600"/>
          </a:p>
        </p:txBody>
      </p:sp>
      <p:sp>
        <p:nvSpPr>
          <p:cNvPr id="109" name="Google Shape;109;p17"/>
          <p:cNvSpPr txBox="1"/>
          <p:nvPr>
            <p:ph idx="1" type="body"/>
          </p:nvPr>
        </p:nvSpPr>
        <p:spPr>
          <a:xfrm>
            <a:off x="1297500" y="1017800"/>
            <a:ext cx="7038900" cy="3319200"/>
          </a:xfrm>
          <a:prstGeom prst="rect">
            <a:avLst/>
          </a:prstGeom>
          <a:noFill/>
          <a:ln cap="flat" cmpd="sng" w="9525">
            <a:solidFill>
              <a:srgbClr val="980000"/>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00000"/>
              </a:lnSpc>
              <a:spcBef>
                <a:spcPts val="1000"/>
              </a:spcBef>
              <a:spcAft>
                <a:spcPts val="0"/>
              </a:spcAft>
              <a:buNone/>
            </a:pPr>
            <a:r>
              <a:t/>
            </a:r>
            <a:endParaRPr sz="1000">
              <a:solidFill>
                <a:srgbClr val="FF0000"/>
              </a:solidFill>
              <a:latin typeface="Gill Sans"/>
              <a:ea typeface="Gill Sans"/>
              <a:cs typeface="Gill Sans"/>
              <a:sym typeface="Gill Sans"/>
            </a:endParaRPr>
          </a:p>
          <a:p>
            <a:pPr indent="-203200" lvl="0" marL="228600" rtl="0" algn="l">
              <a:lnSpc>
                <a:spcPct val="100000"/>
              </a:lnSpc>
              <a:spcBef>
                <a:spcPts val="1000"/>
              </a:spcBef>
              <a:spcAft>
                <a:spcPts val="0"/>
              </a:spcAft>
              <a:buSzPts val="2400"/>
              <a:buFont typeface="Arial"/>
              <a:buChar char="•"/>
            </a:pPr>
            <a:r>
              <a:rPr b="1" lang="en" sz="2400">
                <a:latin typeface="Gill Sans"/>
                <a:ea typeface="Gill Sans"/>
                <a:cs typeface="Gill Sans"/>
                <a:sym typeface="Gill Sans"/>
              </a:rPr>
              <a:t>Server-Side:</a:t>
            </a:r>
            <a:r>
              <a:rPr lang="en" sz="2400">
                <a:latin typeface="Gill Sans"/>
                <a:ea typeface="Gill Sans"/>
                <a:cs typeface="Gill Sans"/>
                <a:sym typeface="Gill Sans"/>
              </a:rPr>
              <a:t> Spring Boot Data JPA</a:t>
            </a:r>
            <a:endParaRPr sz="2400">
              <a:latin typeface="Gill Sans"/>
              <a:ea typeface="Gill Sans"/>
              <a:cs typeface="Gill Sans"/>
              <a:sym typeface="Gill Sans"/>
            </a:endParaRPr>
          </a:p>
          <a:p>
            <a:pPr indent="-203200" lvl="0" marL="228600" rtl="0" algn="l">
              <a:lnSpc>
                <a:spcPct val="100000"/>
              </a:lnSpc>
              <a:spcBef>
                <a:spcPts val="1000"/>
              </a:spcBef>
              <a:spcAft>
                <a:spcPts val="0"/>
              </a:spcAft>
              <a:buSzPts val="2400"/>
              <a:buFont typeface="Arial"/>
              <a:buChar char="•"/>
            </a:pPr>
            <a:r>
              <a:rPr b="1" lang="en" sz="2400">
                <a:latin typeface="Gill Sans"/>
                <a:ea typeface="Gill Sans"/>
                <a:cs typeface="Gill Sans"/>
                <a:sym typeface="Gill Sans"/>
              </a:rPr>
              <a:t>MicroService : </a:t>
            </a:r>
            <a:r>
              <a:rPr lang="en" sz="2400">
                <a:latin typeface="Gill Sans"/>
                <a:ea typeface="Gill Sans"/>
                <a:cs typeface="Gill Sans"/>
                <a:sym typeface="Gill Sans"/>
              </a:rPr>
              <a:t>Feign , resilience4j, sleuth zipkin</a:t>
            </a:r>
            <a:endParaRPr sz="2400">
              <a:latin typeface="Gill Sans"/>
              <a:ea typeface="Gill Sans"/>
              <a:cs typeface="Gill Sans"/>
              <a:sym typeface="Gill Sans"/>
            </a:endParaRPr>
          </a:p>
          <a:p>
            <a:pPr indent="-203200" lvl="0" marL="228600" rtl="0" algn="l">
              <a:lnSpc>
                <a:spcPct val="100000"/>
              </a:lnSpc>
              <a:spcBef>
                <a:spcPts val="1000"/>
              </a:spcBef>
              <a:spcAft>
                <a:spcPts val="0"/>
              </a:spcAft>
              <a:buSzPts val="2400"/>
              <a:buFont typeface="Arial"/>
              <a:buChar char="•"/>
            </a:pPr>
            <a:r>
              <a:rPr b="1" lang="en" sz="2400">
                <a:latin typeface="Gill Sans"/>
                <a:ea typeface="Gill Sans"/>
                <a:cs typeface="Gill Sans"/>
                <a:sym typeface="Gill Sans"/>
              </a:rPr>
              <a:t>Data Base </a:t>
            </a:r>
            <a:r>
              <a:rPr b="1" lang="en" sz="2400">
                <a:latin typeface="Gill Sans"/>
                <a:ea typeface="Gill Sans"/>
                <a:cs typeface="Gill Sans"/>
                <a:sym typeface="Gill Sans"/>
              </a:rPr>
              <a:t>:</a:t>
            </a:r>
            <a:r>
              <a:rPr lang="en" sz="2400">
                <a:latin typeface="Gill Sans"/>
                <a:ea typeface="Gill Sans"/>
                <a:cs typeface="Gill Sans"/>
                <a:sym typeface="Gill Sans"/>
              </a:rPr>
              <a:t> MySQL ,</a:t>
            </a:r>
            <a:r>
              <a:rPr lang="en" sz="2400">
                <a:latin typeface="Arial"/>
                <a:ea typeface="Arial"/>
                <a:cs typeface="Arial"/>
                <a:sym typeface="Arial"/>
              </a:rPr>
              <a:t> </a:t>
            </a:r>
            <a:r>
              <a:rPr lang="en" sz="2400">
                <a:latin typeface="Gill Sans"/>
                <a:ea typeface="Gill Sans"/>
                <a:cs typeface="Gill Sans"/>
                <a:sym typeface="Gill Sans"/>
              </a:rPr>
              <a:t>Hibernate</a:t>
            </a:r>
            <a:endParaRPr sz="2400">
              <a:latin typeface="Gill Sans"/>
              <a:ea typeface="Gill Sans"/>
              <a:cs typeface="Gill Sans"/>
              <a:sym typeface="Gill Sans"/>
            </a:endParaRPr>
          </a:p>
          <a:p>
            <a:pPr indent="-203200" lvl="0" marL="228600" rtl="0" algn="l">
              <a:lnSpc>
                <a:spcPct val="100000"/>
              </a:lnSpc>
              <a:spcBef>
                <a:spcPts val="1000"/>
              </a:spcBef>
              <a:spcAft>
                <a:spcPts val="0"/>
              </a:spcAft>
              <a:buSzPts val="2400"/>
              <a:buFont typeface="Arial"/>
              <a:buChar char="•"/>
            </a:pPr>
            <a:r>
              <a:rPr b="1" lang="en" sz="2400">
                <a:latin typeface="Gill Sans"/>
                <a:ea typeface="Gill Sans"/>
                <a:cs typeface="Gill Sans"/>
                <a:sym typeface="Gill Sans"/>
              </a:rPr>
              <a:t>Server:</a:t>
            </a:r>
            <a:r>
              <a:rPr lang="en" sz="2400">
                <a:latin typeface="Gill Sans"/>
                <a:ea typeface="Gill Sans"/>
                <a:cs typeface="Gill Sans"/>
                <a:sym typeface="Gill Sans"/>
              </a:rPr>
              <a:t> Tomcat, Config , Eureka , Github  </a:t>
            </a:r>
            <a:endParaRPr sz="1000">
              <a:latin typeface="Gill Sans"/>
              <a:ea typeface="Gill Sans"/>
              <a:cs typeface="Gill Sans"/>
              <a:sym typeface="Gill Sans"/>
            </a:endParaRPr>
          </a:p>
          <a:p>
            <a:pPr indent="-203200" lvl="0" marL="228600" rtl="0" algn="l">
              <a:lnSpc>
                <a:spcPct val="100000"/>
              </a:lnSpc>
              <a:spcBef>
                <a:spcPts val="1000"/>
              </a:spcBef>
              <a:spcAft>
                <a:spcPts val="0"/>
              </a:spcAft>
              <a:buSzPts val="2400"/>
              <a:buFont typeface="Arial"/>
              <a:buChar char="•"/>
            </a:pPr>
            <a:r>
              <a:rPr b="1" lang="en" sz="2400">
                <a:latin typeface="Gill Sans"/>
                <a:ea typeface="Gill Sans"/>
                <a:cs typeface="Gill Sans"/>
                <a:sym typeface="Gill Sans"/>
              </a:rPr>
              <a:t>Operating System:</a:t>
            </a:r>
            <a:r>
              <a:rPr lang="en" sz="2400">
                <a:latin typeface="Gill Sans"/>
                <a:ea typeface="Gill Sans"/>
                <a:cs typeface="Gill Sans"/>
                <a:sym typeface="Gill Sans"/>
              </a:rPr>
              <a:t> Windows 10/11</a:t>
            </a:r>
            <a:endParaRPr sz="51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1297500" y="393750"/>
            <a:ext cx="7038900" cy="651000"/>
          </a:xfrm>
          <a:prstGeom prst="rect">
            <a:avLst/>
          </a:prstGeom>
          <a:noFill/>
          <a:ln>
            <a:noFill/>
          </a:ln>
        </p:spPr>
        <p:txBody>
          <a:bodyPr anchorCtr="0" anchor="t" bIns="91425" lIns="91425" spcFirstLastPara="1" rIns="91425" wrap="square" tIns="91425">
            <a:normAutofit/>
          </a:bodyPr>
          <a:lstStyle/>
          <a:p>
            <a:pPr indent="0" lvl="0" marL="0" rtl="0" algn="ctr">
              <a:lnSpc>
                <a:spcPct val="100000"/>
              </a:lnSpc>
              <a:spcBef>
                <a:spcPts val="0"/>
              </a:spcBef>
              <a:spcAft>
                <a:spcPts val="0"/>
              </a:spcAft>
              <a:buSzPts val="2400"/>
              <a:buNone/>
            </a:pPr>
            <a:r>
              <a:rPr b="1" lang="en" sz="2600"/>
              <a:t>ADMIN &amp; USER ROLES</a:t>
            </a:r>
            <a:endParaRPr b="1" sz="2600"/>
          </a:p>
        </p:txBody>
      </p:sp>
      <p:graphicFrame>
        <p:nvGraphicFramePr>
          <p:cNvPr id="115" name="Google Shape;115;p18"/>
          <p:cNvGraphicFramePr/>
          <p:nvPr/>
        </p:nvGraphicFramePr>
        <p:xfrm>
          <a:off x="1197450" y="1044750"/>
          <a:ext cx="3000000" cy="3000000"/>
        </p:xfrm>
        <a:graphic>
          <a:graphicData uri="http://schemas.openxmlformats.org/drawingml/2006/table">
            <a:tbl>
              <a:tblPr>
                <a:noFill/>
                <a:tableStyleId>{6D25A460-8434-4D4B-A6A7-39A4A1AA8FB0}</a:tableStyleId>
              </a:tblPr>
              <a:tblGrid>
                <a:gridCol w="3504725"/>
                <a:gridCol w="3734275"/>
              </a:tblGrid>
              <a:tr h="623925">
                <a:tc>
                  <a:txBody>
                    <a:bodyPr/>
                    <a:lstStyle/>
                    <a:p>
                      <a:pPr indent="0" lvl="0" marL="0" marR="0" rtl="0" algn="ctr">
                        <a:lnSpc>
                          <a:spcPct val="100000"/>
                        </a:lnSpc>
                        <a:spcBef>
                          <a:spcPts val="0"/>
                        </a:spcBef>
                        <a:spcAft>
                          <a:spcPts val="0"/>
                        </a:spcAft>
                        <a:buClr>
                          <a:srgbClr val="000000"/>
                        </a:buClr>
                        <a:buSzPts val="2100"/>
                        <a:buFont typeface="Arial"/>
                        <a:buNone/>
                      </a:pPr>
                      <a:r>
                        <a:rPr b="1" lang="en" sz="2100" u="none" cap="none" strike="noStrike">
                          <a:solidFill>
                            <a:schemeClr val="dk2"/>
                          </a:solidFill>
                          <a:latin typeface="Lato"/>
                          <a:ea typeface="Lato"/>
                          <a:cs typeface="Lato"/>
                          <a:sym typeface="Lato"/>
                        </a:rPr>
                        <a:t>ADMIN ROLE</a:t>
                      </a:r>
                      <a:endParaRPr b="1" sz="2100" u="none" cap="none" strike="noStrike">
                        <a:solidFill>
                          <a:schemeClr val="dk2"/>
                        </a:solidFill>
                        <a:latin typeface="Lato"/>
                        <a:ea typeface="Lato"/>
                        <a:cs typeface="Lato"/>
                        <a:sym typeface="Lato"/>
                      </a:endParaRPr>
                    </a:p>
                  </a:txBody>
                  <a:tcPr marT="91425" marB="91425" marR="91425" marL="91425"/>
                </a:tc>
                <a:tc>
                  <a:txBody>
                    <a:bodyPr/>
                    <a:lstStyle/>
                    <a:p>
                      <a:pPr indent="0" lvl="0" marL="0" marR="0" rtl="0" algn="ctr">
                        <a:lnSpc>
                          <a:spcPct val="100000"/>
                        </a:lnSpc>
                        <a:spcBef>
                          <a:spcPts val="0"/>
                        </a:spcBef>
                        <a:spcAft>
                          <a:spcPts val="0"/>
                        </a:spcAft>
                        <a:buClr>
                          <a:srgbClr val="000000"/>
                        </a:buClr>
                        <a:buSzPts val="2100"/>
                        <a:buFont typeface="Arial"/>
                        <a:buNone/>
                      </a:pPr>
                      <a:r>
                        <a:rPr b="1" lang="en" sz="2100" u="none" cap="none" strike="noStrike">
                          <a:solidFill>
                            <a:schemeClr val="dk2"/>
                          </a:solidFill>
                          <a:latin typeface="Lato"/>
                          <a:ea typeface="Lato"/>
                          <a:cs typeface="Lato"/>
                          <a:sym typeface="Lato"/>
                        </a:rPr>
                        <a:t>USER ROLE</a:t>
                      </a:r>
                      <a:endParaRPr b="1" sz="2100" u="none" cap="none" strike="noStrike">
                        <a:solidFill>
                          <a:schemeClr val="dk2"/>
                        </a:solidFill>
                        <a:latin typeface="Lato"/>
                        <a:ea typeface="Lato"/>
                        <a:cs typeface="Lato"/>
                        <a:sym typeface="Lato"/>
                      </a:endParaRPr>
                    </a:p>
                  </a:txBody>
                  <a:tcPr marT="91425" marB="91425" marR="91425" marL="91425"/>
                </a:tc>
              </a:tr>
              <a:tr h="381000">
                <a:tc>
                  <a:txBody>
                    <a:bodyPr/>
                    <a:lstStyle/>
                    <a:p>
                      <a:pPr indent="-342900" lvl="0" marL="457200" marR="0" rtl="0" algn="l">
                        <a:lnSpc>
                          <a:spcPct val="115000"/>
                        </a:lnSpc>
                        <a:spcBef>
                          <a:spcPts val="0"/>
                        </a:spcBef>
                        <a:spcAft>
                          <a:spcPts val="0"/>
                        </a:spcAft>
                        <a:buClr>
                          <a:schemeClr val="dk2"/>
                        </a:buClr>
                        <a:buSzPts val="1800"/>
                        <a:buFont typeface="Arial"/>
                        <a:buAutoNum type="arabicPeriod"/>
                      </a:pPr>
                      <a:r>
                        <a:rPr lang="en" sz="1800" u="none" cap="none" strike="noStrike">
                          <a:solidFill>
                            <a:schemeClr val="dk2"/>
                          </a:solidFill>
                        </a:rPr>
                        <a:t>Login Process (Sign In)</a:t>
                      </a:r>
                      <a:endParaRPr sz="1800" u="none" cap="none" strike="noStrike">
                        <a:solidFill>
                          <a:schemeClr val="dk2"/>
                        </a:solidFill>
                      </a:endParaRPr>
                    </a:p>
                    <a:p>
                      <a:pPr indent="-342900" lvl="0" marL="457200" marR="0" rtl="0" algn="l">
                        <a:lnSpc>
                          <a:spcPct val="115000"/>
                        </a:lnSpc>
                        <a:spcBef>
                          <a:spcPts val="0"/>
                        </a:spcBef>
                        <a:spcAft>
                          <a:spcPts val="0"/>
                        </a:spcAft>
                        <a:buClr>
                          <a:schemeClr val="dk2"/>
                        </a:buClr>
                        <a:buSzPts val="1800"/>
                        <a:buFont typeface="Arial"/>
                        <a:buAutoNum type="arabicPeriod"/>
                      </a:pPr>
                      <a:r>
                        <a:rPr lang="en" sz="1800" u="none" cap="none" strike="noStrike">
                          <a:solidFill>
                            <a:schemeClr val="dk2"/>
                          </a:solidFill>
                        </a:rPr>
                        <a:t>Add/Delete </a:t>
                      </a:r>
                      <a:r>
                        <a:rPr lang="en" sz="1800">
                          <a:solidFill>
                            <a:schemeClr val="dk2"/>
                          </a:solidFill>
                        </a:rPr>
                        <a:t>policy</a:t>
                      </a:r>
                      <a:endParaRPr sz="1800" u="none" cap="none" strike="noStrike">
                        <a:solidFill>
                          <a:schemeClr val="dk2"/>
                        </a:solidFill>
                      </a:endParaRPr>
                    </a:p>
                    <a:p>
                      <a:pPr indent="-342900" lvl="0" marL="457200" marR="0" rtl="0" algn="l">
                        <a:lnSpc>
                          <a:spcPct val="115000"/>
                        </a:lnSpc>
                        <a:spcBef>
                          <a:spcPts val="0"/>
                        </a:spcBef>
                        <a:spcAft>
                          <a:spcPts val="0"/>
                        </a:spcAft>
                        <a:buClr>
                          <a:schemeClr val="dk2"/>
                        </a:buClr>
                        <a:buSzPts val="1800"/>
                        <a:buFont typeface="Arial"/>
                        <a:buAutoNum type="arabicPeriod"/>
                      </a:pPr>
                      <a:r>
                        <a:rPr lang="en" sz="1800" u="none" cap="none" strike="noStrike">
                          <a:solidFill>
                            <a:schemeClr val="dk2"/>
                          </a:solidFill>
                        </a:rPr>
                        <a:t>View and Update </a:t>
                      </a:r>
                      <a:r>
                        <a:rPr lang="en" sz="1800">
                          <a:solidFill>
                            <a:schemeClr val="dk2"/>
                          </a:solidFill>
                        </a:rPr>
                        <a:t>Policy</a:t>
                      </a:r>
                      <a:r>
                        <a:rPr lang="en" sz="1800" u="none" cap="none" strike="noStrike">
                          <a:solidFill>
                            <a:schemeClr val="dk2"/>
                          </a:solidFill>
                        </a:rPr>
                        <a:t> Details</a:t>
                      </a:r>
                      <a:endParaRPr sz="1800" u="none" cap="none" strike="noStrike">
                        <a:solidFill>
                          <a:schemeClr val="dk2"/>
                        </a:solidFill>
                      </a:endParaRPr>
                    </a:p>
                    <a:p>
                      <a:pPr indent="-342900" lvl="0" marL="457200" marR="0" rtl="0" algn="l">
                        <a:lnSpc>
                          <a:spcPct val="115000"/>
                        </a:lnSpc>
                        <a:spcBef>
                          <a:spcPts val="0"/>
                        </a:spcBef>
                        <a:spcAft>
                          <a:spcPts val="0"/>
                        </a:spcAft>
                        <a:buClr>
                          <a:schemeClr val="dk2"/>
                        </a:buClr>
                        <a:buSzPts val="1800"/>
                        <a:buFont typeface="Arial"/>
                        <a:buAutoNum type="arabicPeriod"/>
                      </a:pPr>
                      <a:r>
                        <a:rPr lang="en" sz="1800" u="none" cap="none" strike="noStrike">
                          <a:solidFill>
                            <a:schemeClr val="dk2"/>
                          </a:solidFill>
                        </a:rPr>
                        <a:t>Enable or Disable Policy</a:t>
                      </a:r>
                      <a:endParaRPr sz="1800" u="none" cap="none" strike="noStrike">
                        <a:solidFill>
                          <a:schemeClr val="dk2"/>
                        </a:solidFill>
                      </a:endParaRPr>
                    </a:p>
                    <a:p>
                      <a:pPr indent="-342900" lvl="0" marL="457200" marR="0" rtl="0" algn="l">
                        <a:lnSpc>
                          <a:spcPct val="115000"/>
                        </a:lnSpc>
                        <a:spcBef>
                          <a:spcPts val="0"/>
                        </a:spcBef>
                        <a:spcAft>
                          <a:spcPts val="0"/>
                        </a:spcAft>
                        <a:buClr>
                          <a:schemeClr val="dk2"/>
                        </a:buClr>
                        <a:buSzPts val="1800"/>
                        <a:buFont typeface="Arial"/>
                        <a:buAutoNum type="arabicPeriod"/>
                      </a:pPr>
                      <a:r>
                        <a:rPr lang="en" sz="1800" u="none" cap="none" strike="noStrike">
                          <a:solidFill>
                            <a:schemeClr val="dk2"/>
                          </a:solidFill>
                        </a:rPr>
                        <a:t>Manage P</a:t>
                      </a:r>
                      <a:r>
                        <a:rPr lang="en" sz="1800">
                          <a:solidFill>
                            <a:schemeClr val="dk2"/>
                          </a:solidFill>
                        </a:rPr>
                        <a:t>olicy/ Order</a:t>
                      </a:r>
                      <a:endParaRPr sz="1800" u="none" cap="none" strike="noStrike">
                        <a:solidFill>
                          <a:schemeClr val="dk2"/>
                        </a:solidFill>
                      </a:endParaRPr>
                    </a:p>
                    <a:p>
                      <a:pPr indent="0" lvl="0" marL="0" marR="0" rtl="0" algn="l">
                        <a:lnSpc>
                          <a:spcPct val="100000"/>
                        </a:lnSpc>
                        <a:spcBef>
                          <a:spcPts val="0"/>
                        </a:spcBef>
                        <a:spcAft>
                          <a:spcPts val="0"/>
                        </a:spcAft>
                        <a:buClr>
                          <a:srgbClr val="000000"/>
                        </a:buClr>
                        <a:buSzPts val="1400"/>
                        <a:buFont typeface="Arial"/>
                        <a:buNone/>
                      </a:pPr>
                      <a:r>
                        <a:t/>
                      </a:r>
                      <a:endParaRPr sz="1400" u="none" cap="none" strike="noStrike">
                        <a:solidFill>
                          <a:schemeClr val="dk2"/>
                        </a:solidFill>
                        <a:latin typeface="Lato"/>
                        <a:ea typeface="Lato"/>
                        <a:cs typeface="Lato"/>
                        <a:sym typeface="Lato"/>
                      </a:endParaRPr>
                    </a:p>
                  </a:txBody>
                  <a:tcPr marT="91425" marB="91425" marR="91425" marL="91425"/>
                </a:tc>
                <a:tc>
                  <a:txBody>
                    <a:bodyPr/>
                    <a:lstStyle/>
                    <a:p>
                      <a:pPr indent="-336550" lvl="0" marL="457200" marR="0" rtl="0" algn="l">
                        <a:lnSpc>
                          <a:spcPct val="115000"/>
                        </a:lnSpc>
                        <a:spcBef>
                          <a:spcPts val="0"/>
                        </a:spcBef>
                        <a:spcAft>
                          <a:spcPts val="0"/>
                        </a:spcAft>
                        <a:buClr>
                          <a:schemeClr val="dk2"/>
                        </a:buClr>
                        <a:buSzPts val="1700"/>
                        <a:buFont typeface="Arial"/>
                        <a:buAutoNum type="arabicPeriod"/>
                      </a:pPr>
                      <a:r>
                        <a:rPr lang="en" sz="1700" u="none" cap="none" strike="noStrike">
                          <a:solidFill>
                            <a:schemeClr val="dk2"/>
                          </a:solidFill>
                        </a:rPr>
                        <a:t>Registration Process (Sign Up)</a:t>
                      </a:r>
                      <a:endParaRPr sz="1700" u="none" cap="none" strike="noStrike">
                        <a:solidFill>
                          <a:schemeClr val="dk2"/>
                        </a:solidFill>
                      </a:endParaRPr>
                    </a:p>
                    <a:p>
                      <a:pPr indent="-336550" lvl="0" marL="457200" marR="0" rtl="0" algn="l">
                        <a:lnSpc>
                          <a:spcPct val="115000"/>
                        </a:lnSpc>
                        <a:spcBef>
                          <a:spcPts val="0"/>
                        </a:spcBef>
                        <a:spcAft>
                          <a:spcPts val="0"/>
                        </a:spcAft>
                        <a:buClr>
                          <a:schemeClr val="dk2"/>
                        </a:buClr>
                        <a:buSzPts val="1700"/>
                        <a:buFont typeface="Arial"/>
                        <a:buAutoNum type="arabicPeriod"/>
                      </a:pPr>
                      <a:r>
                        <a:rPr lang="en" sz="1700" u="none" cap="none" strike="noStrike">
                          <a:solidFill>
                            <a:schemeClr val="dk2"/>
                          </a:solidFill>
                        </a:rPr>
                        <a:t>Login Process (Sign In)</a:t>
                      </a:r>
                      <a:endParaRPr sz="1700" u="none" cap="none" strike="noStrike">
                        <a:solidFill>
                          <a:schemeClr val="dk2"/>
                        </a:solidFill>
                      </a:endParaRPr>
                    </a:p>
                    <a:p>
                      <a:pPr indent="-336550" lvl="0" marL="457200" marR="0" rtl="0" algn="l">
                        <a:lnSpc>
                          <a:spcPct val="115000"/>
                        </a:lnSpc>
                        <a:spcBef>
                          <a:spcPts val="0"/>
                        </a:spcBef>
                        <a:spcAft>
                          <a:spcPts val="0"/>
                        </a:spcAft>
                        <a:buClr>
                          <a:schemeClr val="dk2"/>
                        </a:buClr>
                        <a:buSzPts val="1700"/>
                        <a:buFont typeface="Arial"/>
                        <a:buAutoNum type="arabicPeriod"/>
                      </a:pPr>
                      <a:r>
                        <a:rPr lang="en" sz="1700" u="none" cap="none" strike="noStrike">
                          <a:solidFill>
                            <a:schemeClr val="dk2"/>
                          </a:solidFill>
                        </a:rPr>
                        <a:t>Booking P</a:t>
                      </a:r>
                      <a:r>
                        <a:rPr lang="en" sz="1700">
                          <a:solidFill>
                            <a:schemeClr val="dk2"/>
                          </a:solidFill>
                        </a:rPr>
                        <a:t>olicy</a:t>
                      </a:r>
                      <a:endParaRPr sz="1700">
                        <a:solidFill>
                          <a:schemeClr val="dk2"/>
                        </a:solidFill>
                      </a:endParaRPr>
                    </a:p>
                    <a:p>
                      <a:pPr indent="-336550" lvl="0" marL="457200" marR="0" rtl="0" algn="l">
                        <a:lnSpc>
                          <a:spcPct val="115000"/>
                        </a:lnSpc>
                        <a:spcBef>
                          <a:spcPts val="0"/>
                        </a:spcBef>
                        <a:spcAft>
                          <a:spcPts val="0"/>
                        </a:spcAft>
                        <a:buClr>
                          <a:schemeClr val="dk2"/>
                        </a:buClr>
                        <a:buSzPts val="1700"/>
                        <a:buAutoNum type="arabicPeriod"/>
                      </a:pPr>
                      <a:r>
                        <a:rPr lang="en" sz="1700">
                          <a:solidFill>
                            <a:schemeClr val="dk2"/>
                          </a:solidFill>
                        </a:rPr>
                        <a:t>Ask  Help or Suggestions</a:t>
                      </a:r>
                      <a:endParaRPr sz="1700">
                        <a:solidFill>
                          <a:schemeClr val="dk2"/>
                        </a:solidFill>
                      </a:endParaRPr>
                    </a:p>
                    <a:p>
                      <a:pPr indent="-336550" lvl="0" marL="457200" rtl="0" algn="l">
                        <a:lnSpc>
                          <a:spcPct val="115000"/>
                        </a:lnSpc>
                        <a:spcBef>
                          <a:spcPts val="0"/>
                        </a:spcBef>
                        <a:spcAft>
                          <a:spcPts val="0"/>
                        </a:spcAft>
                        <a:buClr>
                          <a:schemeClr val="dk2"/>
                        </a:buClr>
                        <a:buSzPts val="1700"/>
                        <a:buAutoNum type="arabicPeriod"/>
                      </a:pPr>
                      <a:r>
                        <a:rPr lang="en" sz="1700">
                          <a:solidFill>
                            <a:schemeClr val="dk2"/>
                          </a:solidFill>
                        </a:rPr>
                        <a:t>Filter &amp; Search based on end user needs</a:t>
                      </a:r>
                      <a:endParaRPr sz="1700">
                        <a:solidFill>
                          <a:schemeClr val="dk2"/>
                        </a:solidFill>
                      </a:endParaRPr>
                    </a:p>
                  </a:txBody>
                  <a:tcPr marT="91425" marB="91425" marR="91425" marL="9142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DATABASE SCHEMA</a:t>
            </a:r>
            <a:endParaRPr b="1">
              <a:latin typeface="Times New Roman"/>
              <a:ea typeface="Times New Roman"/>
              <a:cs typeface="Times New Roman"/>
              <a:sym typeface="Times New Roman"/>
            </a:endParaRPr>
          </a:p>
        </p:txBody>
      </p:sp>
      <p:pic>
        <p:nvPicPr>
          <p:cNvPr id="121" name="Google Shape;121;p19"/>
          <p:cNvPicPr preferRelativeResize="0"/>
          <p:nvPr/>
        </p:nvPicPr>
        <p:blipFill>
          <a:blip r:embed="rId3">
            <a:alphaModFix/>
          </a:blip>
          <a:stretch>
            <a:fillRect/>
          </a:stretch>
        </p:blipFill>
        <p:spPr>
          <a:xfrm>
            <a:off x="1726738" y="1090150"/>
            <a:ext cx="5690528" cy="3820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311700" y="259900"/>
            <a:ext cx="8520600" cy="607800"/>
          </a:xfrm>
          <a:prstGeom prst="rect">
            <a:avLst/>
          </a:prstGeom>
        </p:spPr>
        <p:txBody>
          <a:bodyPr anchorCtr="0" anchor="t" bIns="91425" lIns="91425" spcFirstLastPara="1" rIns="91425" wrap="square" tIns="91425">
            <a:normAutofit fontScale="90000"/>
          </a:bodyPr>
          <a:lstStyle/>
          <a:p>
            <a:pPr indent="457200" lvl="0" marL="2743200" rtl="0" algn="l">
              <a:spcBef>
                <a:spcPts val="0"/>
              </a:spcBef>
              <a:spcAft>
                <a:spcPts val="0"/>
              </a:spcAft>
              <a:buNone/>
            </a:pPr>
            <a:r>
              <a:rPr lang="en"/>
              <a:t>Admin Login</a:t>
            </a:r>
            <a:endParaRPr/>
          </a:p>
        </p:txBody>
      </p:sp>
      <p:pic>
        <p:nvPicPr>
          <p:cNvPr id="127" name="Google Shape;127;p20"/>
          <p:cNvPicPr preferRelativeResize="0"/>
          <p:nvPr/>
        </p:nvPicPr>
        <p:blipFill>
          <a:blip r:embed="rId3">
            <a:alphaModFix/>
          </a:blip>
          <a:stretch>
            <a:fillRect/>
          </a:stretch>
        </p:blipFill>
        <p:spPr>
          <a:xfrm>
            <a:off x="942925" y="1020100"/>
            <a:ext cx="7059557" cy="39710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Get All Admin</a:t>
            </a:r>
            <a:endParaRPr b="1">
              <a:latin typeface="Times New Roman"/>
              <a:ea typeface="Times New Roman"/>
              <a:cs typeface="Times New Roman"/>
              <a:sym typeface="Times New Roman"/>
            </a:endParaRPr>
          </a:p>
        </p:txBody>
      </p:sp>
      <p:pic>
        <p:nvPicPr>
          <p:cNvPr id="133" name="Google Shape;133;p21"/>
          <p:cNvPicPr preferRelativeResize="0"/>
          <p:nvPr/>
        </p:nvPicPr>
        <p:blipFill>
          <a:blip r:embed="rId3">
            <a:alphaModFix/>
          </a:blip>
          <a:stretch>
            <a:fillRect/>
          </a:stretch>
        </p:blipFill>
        <p:spPr>
          <a:xfrm>
            <a:off x="1295125" y="1164025"/>
            <a:ext cx="6792710" cy="3820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